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</p:sldMasterIdLst>
  <p:notesMasterIdLst>
    <p:notesMasterId r:id="rId19"/>
  </p:notesMasterIdLst>
  <p:sldIdLst>
    <p:sldId id="284" r:id="rId5"/>
    <p:sldId id="282" r:id="rId6"/>
    <p:sldId id="257" r:id="rId7"/>
    <p:sldId id="277" r:id="rId8"/>
    <p:sldId id="278" r:id="rId9"/>
    <p:sldId id="28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5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1603A-E9AA-4199-A015-3CA096203A4C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6C42E-0853-4505-9E3A-97CEDA141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25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3E5585-E360-FA40-8C07-98B3E6A91A85}" type="slidenum">
              <a:rPr kumimoji="1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77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0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1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272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3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844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9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601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3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61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86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9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484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283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831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11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533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7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34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963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266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06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522800" y="2930400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>
              <a:defRPr kumimoji="1" lang="zh-CN" altLang="en-US" sz="4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37200" y="3722400"/>
            <a:ext cx="2528540" cy="286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1400" kern="12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45" y="189033"/>
            <a:ext cx="30034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641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187670" y="906272"/>
            <a:ext cx="5376799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1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187669" y="1929111"/>
            <a:ext cx="5376799" cy="436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2400" b="1" kern="1200" dirty="0">
                <a:solidFill>
                  <a:srgbClr val="023279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691595" y="0"/>
            <a:ext cx="4638251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359" y="2573036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6420" y="339320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Agenda</a:t>
            </a:r>
            <a:endParaRPr kumimoji="1" lang="zh-CN" altLang="en-US" sz="2000" spc="100" dirty="0">
              <a:solidFill>
                <a:schemeClr val="accent1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53" y="242226"/>
            <a:ext cx="136287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2198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74315"/>
            <a:ext cx="12192000" cy="640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6976" y="166790"/>
            <a:ext cx="2055024" cy="467999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 hasCustomPrompt="1"/>
          </p:nvPr>
        </p:nvSpPr>
        <p:spPr>
          <a:xfrm>
            <a:off x="305999" y="1056444"/>
            <a:ext cx="11474003" cy="509578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06000" y="166790"/>
            <a:ext cx="9995183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36802" y="63260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650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, 圆圈&#10;&#10;描述已自动生成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69355" y="2598822"/>
            <a:ext cx="272061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39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Thank You</a:t>
            </a:r>
            <a:endParaRPr kumimoji="1" lang="zh-CN" altLang="en-US" sz="3900" dirty="0">
              <a:solidFill>
                <a:srgbClr val="FFFFFF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37533" y="3195060"/>
            <a:ext cx="253093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120" dirty="0">
                <a:solidFill>
                  <a:srgbClr val="8BBE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聚焦算力，让人类数字世界更美好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7914" y="5268616"/>
            <a:ext cx="3003497" cy="6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634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174315"/>
            <a:ext cx="12192000" cy="640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6976" y="166790"/>
            <a:ext cx="2055024" cy="467999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8108643" y="6410400"/>
            <a:ext cx="425757" cy="30777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28EDC2-FE09-EE4B-9071-E673F88C0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481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75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048597" name="内容占位符 2"/>
          <p:cNvSpPr>
            <a:spLocks noGrp="1"/>
          </p:cNvSpPr>
          <p:nvPr>
            <p:ph idx="1" hasCustomPrompt="1"/>
          </p:nvPr>
        </p:nvSpPr>
        <p:spPr>
          <a:xfrm>
            <a:off x="318716" y="1052018"/>
            <a:ext cx="11645830" cy="4739183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048598" name="日期占位符 3"/>
          <p:cNvSpPr>
            <a:spLocks noGrp="1"/>
          </p:cNvSpPr>
          <p:nvPr>
            <p:ph type="dt" sz="half" idx="10"/>
          </p:nvPr>
        </p:nvSpPr>
        <p:spPr>
          <a:xfrm>
            <a:off x="837640" y="6430841"/>
            <a:ext cx="2744041" cy="365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5340EBDB-050B-418D-9E59-43BD79BB8855}" type="datetime1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104859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00605" y="6464522"/>
            <a:ext cx="3785099" cy="24519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公司机密，严禁扩散</a:t>
            </a:r>
          </a:p>
        </p:txBody>
      </p:sp>
    </p:spTree>
    <p:extLst>
      <p:ext uri="{BB962C8B-B14F-4D97-AF65-F5344CB8AC3E}">
        <p14:creationId xmlns:p14="http://schemas.microsoft.com/office/powerpoint/2010/main" val="1001262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A6B1-E79F-405C-A68A-2EF07D61DD38}" type="datetimeFigureOut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17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049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1522800" y="2930400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>
              <a:defRPr kumimoji="1" lang="zh-CN" altLang="en-US" sz="4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37200" y="3722400"/>
            <a:ext cx="2528540" cy="286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1400" kern="12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45" y="189033"/>
            <a:ext cx="300349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524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187670" y="906272"/>
            <a:ext cx="5376799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1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187669" y="1929111"/>
            <a:ext cx="5376799" cy="436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kumimoji="1" lang="zh-CN" altLang="en-US" sz="2400" b="1" kern="1200" dirty="0">
                <a:solidFill>
                  <a:srgbClr val="023279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1691595" y="0"/>
            <a:ext cx="4638251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359" y="2573036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6420" y="339320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spc="1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Agenda</a:t>
            </a:r>
            <a:endParaRPr kumimoji="1" lang="zh-CN" altLang="en-US" sz="2000" spc="100" dirty="0">
              <a:solidFill>
                <a:schemeClr val="accent1">
                  <a:lumMod val="20000"/>
                  <a:lumOff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053" y="242226"/>
            <a:ext cx="1362875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516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174315"/>
            <a:ext cx="12192000" cy="640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6976" y="166790"/>
            <a:ext cx="2055024" cy="467999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 hasCustomPrompt="1"/>
          </p:nvPr>
        </p:nvSpPr>
        <p:spPr>
          <a:xfrm>
            <a:off x="305999" y="1056444"/>
            <a:ext cx="11474003" cy="509578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06000" y="166790"/>
            <a:ext cx="9995183" cy="436893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36802" y="63260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842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形状, 圆圈&#10;&#10;描述已自动生成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69355" y="2598822"/>
            <a:ext cx="272061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3900" dirty="0">
                <a:solidFill>
                  <a:srgbClr val="FFFFFF"/>
                </a:solidFill>
                <a:latin typeface="PingFang SC Medium" panose="020B0400000000000000" pitchFamily="34" charset="-122"/>
                <a:ea typeface="PingFang SC Medium" panose="020B0400000000000000" pitchFamily="34" charset="-122"/>
              </a:rPr>
              <a:t>Thank You</a:t>
            </a:r>
            <a:endParaRPr kumimoji="1" lang="zh-CN" altLang="en-US" sz="3900" dirty="0">
              <a:solidFill>
                <a:srgbClr val="FFFFFF"/>
              </a:solidFill>
              <a:latin typeface="PingFang SC Medium" panose="020B0400000000000000" pitchFamily="34" charset="-122"/>
              <a:ea typeface="PingFang SC Medium" panose="020B04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37533" y="3195060"/>
            <a:ext cx="253093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120" dirty="0">
                <a:solidFill>
                  <a:srgbClr val="8BBE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聚焦算力，让人类数字世界更美好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7914" y="5268616"/>
            <a:ext cx="3003497" cy="6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5885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174315"/>
            <a:ext cx="12192000" cy="640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36976" y="166790"/>
            <a:ext cx="2055024" cy="467999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8108643" y="6410400"/>
            <a:ext cx="425757" cy="30777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28EDC2-FE09-EE4B-9071-E673F88C0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10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75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048597" name="内容占位符 2"/>
          <p:cNvSpPr>
            <a:spLocks noGrp="1"/>
          </p:cNvSpPr>
          <p:nvPr>
            <p:ph idx="1" hasCustomPrompt="1"/>
          </p:nvPr>
        </p:nvSpPr>
        <p:spPr>
          <a:xfrm>
            <a:off x="318716" y="1052018"/>
            <a:ext cx="11645830" cy="4739183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048598" name="日期占位符 3"/>
          <p:cNvSpPr>
            <a:spLocks noGrp="1"/>
          </p:cNvSpPr>
          <p:nvPr>
            <p:ph type="dt" sz="half" idx="10"/>
          </p:nvPr>
        </p:nvSpPr>
        <p:spPr>
          <a:xfrm>
            <a:off x="837640" y="6430841"/>
            <a:ext cx="2744041" cy="3655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fld id="{5340EBDB-050B-418D-9E59-43BD79BB8855}" type="datetime1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104859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00605" y="6464522"/>
            <a:ext cx="3785099" cy="24519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公司机密，严禁扩散</a:t>
            </a:r>
          </a:p>
        </p:txBody>
      </p:sp>
    </p:spTree>
    <p:extLst>
      <p:ext uri="{BB962C8B-B14F-4D97-AF65-F5344CB8AC3E}">
        <p14:creationId xmlns:p14="http://schemas.microsoft.com/office/powerpoint/2010/main" val="2291913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5A6B1-E79F-405C-A68A-2EF07D61DD38}" type="datetimeFigureOut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34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97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3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7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6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7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65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DE9EA-BDDB-4013-AE09-66C45A9FD201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D709-6529-4429-A6AA-990EF730A1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7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0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CD5A6B1-E79F-405C-A68A-2EF07D61DD38}" type="datetimeFigureOut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47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CD5A6B1-E79F-405C-A68A-2EF07D61DD38}" type="datetimeFigureOut">
              <a:rPr lang="zh-CN" altLang="en-US" smtClean="0"/>
              <a:t>2024/6/27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DB6E3B2-2909-4317-9E7E-E3B52934B200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56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2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6.xml"/><Relationship Id="rId7" Type="http://schemas.openxmlformats.org/officeDocument/2006/relationships/image" Target="../media/image2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15.png"/><Relationship Id="rId5" Type="http://schemas.openxmlformats.org/officeDocument/2006/relationships/tags" Target="../tags/tag10.xml"/><Relationship Id="rId10" Type="http://schemas.openxmlformats.org/officeDocument/2006/relationships/image" Target="../media/image14.png"/><Relationship Id="rId4" Type="http://schemas.openxmlformats.org/officeDocument/2006/relationships/tags" Target="../tags/tag9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4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09670" y="1071372"/>
            <a:ext cx="5376799" cy="436893"/>
          </a:xfrm>
        </p:spPr>
        <p:txBody>
          <a:bodyPr>
            <a:normAutofit fontScale="90000"/>
          </a:bodyPr>
          <a:lstStyle/>
          <a:p>
            <a:r>
              <a:rPr lang="en-US" sz="2665" dirty="0" smtClean="0"/>
              <a:t>SOPHON.NET</a:t>
            </a:r>
            <a:r>
              <a:rPr lang="zh-CN" altLang="en-US" sz="2665" dirty="0" smtClean="0"/>
              <a:t>平台总体介绍</a:t>
            </a:r>
            <a:endParaRPr sz="2665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73170" y="2172316"/>
            <a:ext cx="5376799" cy="436892"/>
          </a:xfrm>
        </p:spPr>
        <p:txBody>
          <a:bodyPr>
            <a:normAutofit fontScale="97500"/>
          </a:bodyPr>
          <a:lstStyle/>
          <a:p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loud-ops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4473170" y="3137516"/>
            <a:ext cx="5376799" cy="43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2400" b="1" kern="1200" dirty="0">
                <a:solidFill>
                  <a:srgbClr val="023279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hds-k8s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4473170" y="4090632"/>
            <a:ext cx="5376799" cy="436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zh-CN" altLang="en-US" sz="2400" b="1" kern="1200" dirty="0">
                <a:solidFill>
                  <a:srgbClr val="023279"/>
                </a:solidFill>
                <a:latin typeface="PingFang SC Medium" panose="020B0400000000000000" pitchFamily="34" charset="-122"/>
                <a:ea typeface="PingFang SC Light" panose="020B0400000000000000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hds-ssm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3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783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通用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接口处理不同的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1" y="2074099"/>
            <a:ext cx="5059680" cy="507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处理通用接口）</a:t>
            </a:r>
          </a:p>
        </p:txBody>
      </p:sp>
      <p:sp>
        <p:nvSpPr>
          <p:cNvPr id="31" name="上箭头 30"/>
          <p:cNvSpPr/>
          <p:nvPr>
            <p:custDataLst>
              <p:tags r:id="rId1"/>
            </p:custDataLst>
          </p:nvPr>
        </p:nvSpPr>
        <p:spPr>
          <a:xfrm>
            <a:off x="1829277" y="1544605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767081" y="1013842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NvidiaGpuService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英伟达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>
            <p:custDataLst>
              <p:tags r:id="rId3"/>
            </p:custDataLst>
          </p:nvPr>
        </p:nvSpPr>
        <p:spPr>
          <a:xfrm>
            <a:off x="3423921" y="1018761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DcuGpuService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海光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上箭头 47"/>
          <p:cNvSpPr/>
          <p:nvPr>
            <p:custDataLst>
              <p:tags r:id="rId4"/>
            </p:custDataLst>
          </p:nvPr>
        </p:nvSpPr>
        <p:spPr>
          <a:xfrm>
            <a:off x="4603115" y="1539552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52511" y="162468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53" name="矩形 52"/>
          <p:cNvSpPr/>
          <p:nvPr/>
        </p:nvSpPr>
        <p:spPr>
          <a:xfrm>
            <a:off x="4849118" y="161966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272" y="3844720"/>
            <a:ext cx="7877175" cy="26765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16577" y="3142748"/>
            <a:ext cx="2778124" cy="885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分类处理器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0" y="819114"/>
            <a:ext cx="4983480" cy="232363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02417" y="3340868"/>
            <a:ext cx="2778124" cy="885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厂商枚举</a:t>
            </a:r>
          </a:p>
        </p:txBody>
      </p:sp>
    </p:spTree>
    <p:extLst>
      <p:ext uri="{BB962C8B-B14F-4D97-AF65-F5344CB8AC3E}">
        <p14:creationId xmlns:p14="http://schemas.microsoft.com/office/powerpoint/2010/main" val="908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1103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：通用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处理接口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33360" y="3098800"/>
            <a:ext cx="3689369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TpuService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：主要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封装指标适配和告警功能，具体实现根据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厂商类型转到各自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Impl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节点上或某一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TPU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厂商类型从缓存中查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21" y="1059540"/>
            <a:ext cx="3833643" cy="51283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341" y="2711767"/>
            <a:ext cx="3005346" cy="37957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395721" y="2018197"/>
            <a:ext cx="5059680" cy="507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处理通用接口）</a:t>
            </a:r>
          </a:p>
        </p:txBody>
      </p:sp>
      <p:sp>
        <p:nvSpPr>
          <p:cNvPr id="16" name="上箭头 15"/>
          <p:cNvSpPr/>
          <p:nvPr>
            <p:custDataLst>
              <p:tags r:id="rId1"/>
            </p:custDataLst>
          </p:nvPr>
        </p:nvSpPr>
        <p:spPr>
          <a:xfrm>
            <a:off x="7462997" y="1488703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6400801" y="957940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SophgoTpuService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算能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9057641" y="962859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XXTpuService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其他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上箭头 18"/>
          <p:cNvSpPr/>
          <p:nvPr>
            <p:custDataLst>
              <p:tags r:id="rId4"/>
            </p:custDataLst>
          </p:nvPr>
        </p:nvSpPr>
        <p:spPr>
          <a:xfrm>
            <a:off x="10236835" y="1483650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86231" y="15687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21" name="矩形 20"/>
          <p:cNvSpPr/>
          <p:nvPr/>
        </p:nvSpPr>
        <p:spPr>
          <a:xfrm>
            <a:off x="10482838" y="15637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</p:spTree>
    <p:extLst>
      <p:ext uri="{BB962C8B-B14F-4D97-AF65-F5344CB8AC3E}">
        <p14:creationId xmlns:p14="http://schemas.microsoft.com/office/powerpoint/2010/main" val="273134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783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：通用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处理接口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478155" y="1364826"/>
          <a:ext cx="11134726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3281">
                  <a:extLst>
                    <a:ext uri="{9D8B030D-6E8A-4147-A177-3AD203B41FA5}">
                      <a16:colId xmlns:a16="http://schemas.microsoft.com/office/drawing/2014/main" val="414842"/>
                    </a:ext>
                  </a:extLst>
                </a:gridCol>
                <a:gridCol w="4081445">
                  <a:extLst>
                    <a:ext uri="{9D8B030D-6E8A-4147-A177-3AD203B41FA5}">
                      <a16:colId xmlns:a16="http://schemas.microsoft.com/office/drawing/2014/main" val="142418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chipInfos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芯片列表 （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writeCache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更新缓存，否则走正常流程）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94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&lt;T&gt;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 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信息转化为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Result&lt;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查询单个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5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simpleChipInfo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slot,String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nodeIp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根据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芯片唯一标识和节点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ip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查简略芯片信息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4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芯片列表：如根据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namespace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pod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查询绑定的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芯片，以及根据状态（是否健康）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void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setchipBase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PromMetricSophgoInfo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promResultInfo,ChipBase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数据转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ChipBase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String,String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tpuIndicators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slot,String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node)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查询单个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芯片的 全部指标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59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List&lt;IndicatorInfo&gt; chipIndicator(String alias, ChipReq chipReq)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单个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指标查询全部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2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simpleIndicator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slot,String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instance,String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indicator)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查询单个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的简易指标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72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labelPromeSql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chipReq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String indicator)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拼接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promSQL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8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PrometheusRule.Spec.Rule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alarmConfigReqToRule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AlarmConfigReq.AlarmThreshold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alarmThreshold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告警参数配置请求转为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Rule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TpuBaseInfo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getTpuBaseInfo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TpuService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基本信息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1840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78155" y="882715"/>
            <a:ext cx="2996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TpuService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中定义的方法</a:t>
            </a:r>
          </a:p>
        </p:txBody>
      </p:sp>
    </p:spTree>
    <p:extLst>
      <p:ext uri="{BB962C8B-B14F-4D97-AF65-F5344CB8AC3E}">
        <p14:creationId xmlns:p14="http://schemas.microsoft.com/office/powerpoint/2010/main" val="20011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7835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通用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接口处理不同的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16577" y="3142748"/>
            <a:ext cx="2778124" cy="885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分类处理器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902417" y="3340868"/>
            <a:ext cx="2778124" cy="885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厂商枚举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079" y="4151262"/>
            <a:ext cx="7401561" cy="240804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24561" y="2192122"/>
            <a:ext cx="5059680" cy="507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处理通用接口）</a:t>
            </a:r>
          </a:p>
        </p:txBody>
      </p:sp>
      <p:sp>
        <p:nvSpPr>
          <p:cNvPr id="17" name="上箭头 16"/>
          <p:cNvSpPr/>
          <p:nvPr>
            <p:custDataLst>
              <p:tags r:id="rId1"/>
            </p:custDataLst>
          </p:nvPr>
        </p:nvSpPr>
        <p:spPr>
          <a:xfrm>
            <a:off x="1991837" y="1662628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929641" y="1131865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SophgoTpuService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算能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3586481" y="1136784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XXTpuService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其他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上箭头 19"/>
          <p:cNvSpPr/>
          <p:nvPr>
            <p:custDataLst>
              <p:tags r:id="rId4"/>
            </p:custDataLst>
          </p:nvPr>
        </p:nvSpPr>
        <p:spPr>
          <a:xfrm>
            <a:off x="4765675" y="1657575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315071" y="17427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23" name="矩形 22"/>
          <p:cNvSpPr/>
          <p:nvPr/>
        </p:nvSpPr>
        <p:spPr>
          <a:xfrm>
            <a:off x="5011678" y="17376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230" y="941433"/>
            <a:ext cx="4428490" cy="20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8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30676" y="54042"/>
            <a:ext cx="7584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Redis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缓存： </a:t>
            </a:r>
            <a:r>
              <a:rPr lang="zh-CN" altLang="en-US" sz="2800" dirty="0" smtClean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  <a:sym typeface="+mn-ea"/>
              </a:rPr>
              <a:t>存储每种设备厂商下的节点</a:t>
            </a:r>
            <a:r>
              <a:rPr lang="en-US" altLang="zh-CN" sz="2800" dirty="0" err="1" smtClean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800" dirty="0" smtClean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  <a:sym typeface="+mn-ea"/>
              </a:rPr>
              <a:t>集合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4656" y="775468"/>
            <a:ext cx="6951504" cy="6316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redis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定时任务实时同步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、每个厂商所含节点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、每个厂商所含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的唯一标识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uuid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962627" y="2251843"/>
            <a:ext cx="7584439" cy="3625717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按厂家分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SOPHGO_TPU_SET {uuid1, uuid2,….,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所有算能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的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SOPHGO_TPU_NODE_SET {ip1, ip2,….,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ip_n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所有算能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节点集合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按厂家分：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NVIDIA_GPU_SET {uuid1, uuid2,….,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NVIDIA 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的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NVIDIA_GPU_NODE_SET {ip1, ip2,….,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ip_n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NVIDIA 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节点集合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DCU_GPU_SET {uuid1, uuid2,….,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所有海光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 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的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uuid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DCU_GPU_NODE_SET {ip1, ip2,….,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ip_n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}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所有海光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 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节点集合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022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4" y="668959"/>
            <a:ext cx="10201275" cy="590805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900" y="26035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平台总体框架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971926"/>
            <a:ext cx="10621962" cy="45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273068"/>
            <a:ext cx="10187549" cy="45440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5005076"/>
            <a:ext cx="5491774" cy="28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3" y="563880"/>
            <a:ext cx="10904451" cy="46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798309" y="1290955"/>
            <a:ext cx="1525270" cy="2038985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7447" y="133336"/>
            <a:ext cx="9995183" cy="436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>
                <a:sym typeface="+mn-ea"/>
              </a:rPr>
              <a:t>IAAS</a:t>
            </a:r>
            <a:r>
              <a:rPr lang="zh-CN" altLang="en-US" dirty="0" smtClean="0">
                <a:sym typeface="+mn-ea"/>
              </a:rPr>
              <a:t>层架构</a:t>
            </a:r>
            <a:endParaRPr dirty="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60605" y="3626485"/>
            <a:ext cx="1201739" cy="8782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ssm-hds</a:t>
            </a:r>
          </a:p>
        </p:txBody>
      </p:sp>
      <p:sp>
        <p:nvSpPr>
          <p:cNvPr id="7" name="矩形 6"/>
          <p:cNvSpPr/>
          <p:nvPr/>
        </p:nvSpPr>
        <p:spPr>
          <a:xfrm>
            <a:off x="4860605" y="1851660"/>
            <a:ext cx="1223963" cy="8782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k8s-hds</a:t>
            </a:r>
          </a:p>
        </p:txBody>
      </p:sp>
      <p:sp>
        <p:nvSpPr>
          <p:cNvPr id="11" name="矩形 10"/>
          <p:cNvSpPr/>
          <p:nvPr/>
        </p:nvSpPr>
        <p:spPr>
          <a:xfrm>
            <a:off x="8697595" y="3329940"/>
            <a:ext cx="2985770" cy="6026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SE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系列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697594" y="3561080"/>
            <a:ext cx="986790" cy="3060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ssm</a:t>
            </a:r>
          </a:p>
        </p:txBody>
      </p:sp>
      <p:cxnSp>
        <p:nvCxnSpPr>
          <p:cNvPr id="15" name="直接箭头连接符 14"/>
          <p:cNvCxnSpPr>
            <a:stCxn id="6" idx="3"/>
            <a:endCxn id="12" idx="2"/>
          </p:cNvCxnSpPr>
          <p:nvPr/>
        </p:nvCxnSpPr>
        <p:spPr>
          <a:xfrm flipV="1">
            <a:off x="6062344" y="3714115"/>
            <a:ext cx="2635250" cy="351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6" idx="3"/>
          </p:cNvCxnSpPr>
          <p:nvPr/>
        </p:nvCxnSpPr>
        <p:spPr>
          <a:xfrm>
            <a:off x="6062344" y="4065588"/>
            <a:ext cx="2611120" cy="423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8722359" y="1573530"/>
            <a:ext cx="2910205" cy="6026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   X86+TPU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  （算能）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8722359" y="1706245"/>
            <a:ext cx="1109980" cy="404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node</a:t>
            </a:r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8722994" y="2337435"/>
            <a:ext cx="2909570" cy="6026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          X86+GPU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       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NVIDIA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、国产）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椭圆 29"/>
          <p:cNvSpPr/>
          <p:nvPr>
            <p:custDataLst>
              <p:tags r:id="rId4"/>
            </p:custDataLst>
          </p:nvPr>
        </p:nvSpPr>
        <p:spPr>
          <a:xfrm>
            <a:off x="8762999" y="2470150"/>
            <a:ext cx="1109980" cy="40449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node</a:t>
            </a:r>
          </a:p>
        </p:txBody>
      </p:sp>
      <p:sp>
        <p:nvSpPr>
          <p:cNvPr id="31" name="椭圆 30"/>
          <p:cNvSpPr/>
          <p:nvPr/>
        </p:nvSpPr>
        <p:spPr>
          <a:xfrm>
            <a:off x="7058024" y="1439545"/>
            <a:ext cx="1020445" cy="823595"/>
          </a:xfrm>
          <a:prstGeom prst="ellipse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kubapi</a:t>
            </a:r>
          </a:p>
        </p:txBody>
      </p:sp>
      <p:sp>
        <p:nvSpPr>
          <p:cNvPr id="32" name="椭圆 31"/>
          <p:cNvSpPr/>
          <p:nvPr>
            <p:custDataLst>
              <p:tags r:id="rId5"/>
            </p:custDataLst>
          </p:nvPr>
        </p:nvSpPr>
        <p:spPr>
          <a:xfrm>
            <a:off x="7058024" y="2337435"/>
            <a:ext cx="1020445" cy="823595"/>
          </a:xfrm>
          <a:prstGeom prst="ellipse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Prometheus</a:t>
            </a:r>
          </a:p>
        </p:txBody>
      </p:sp>
      <p:cxnSp>
        <p:nvCxnSpPr>
          <p:cNvPr id="34" name="直接箭头连接符 33"/>
          <p:cNvCxnSpPr>
            <a:endCxn id="31" idx="2"/>
          </p:cNvCxnSpPr>
          <p:nvPr/>
        </p:nvCxnSpPr>
        <p:spPr>
          <a:xfrm flipV="1">
            <a:off x="6073774" y="1851660"/>
            <a:ext cx="984250" cy="452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084569" y="2282190"/>
            <a:ext cx="1207135" cy="187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6"/>
          </p:cNvCxnSpPr>
          <p:nvPr/>
        </p:nvCxnSpPr>
        <p:spPr>
          <a:xfrm>
            <a:off x="8078469" y="1851660"/>
            <a:ext cx="6845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0" idx="1"/>
          </p:cNvCxnSpPr>
          <p:nvPr/>
        </p:nvCxnSpPr>
        <p:spPr>
          <a:xfrm>
            <a:off x="8103869" y="1942465"/>
            <a:ext cx="821690" cy="586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6"/>
          </p:cNvCxnSpPr>
          <p:nvPr/>
        </p:nvCxnSpPr>
        <p:spPr>
          <a:xfrm>
            <a:off x="8078469" y="2749550"/>
            <a:ext cx="8064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28" idx="3"/>
          </p:cNvCxnSpPr>
          <p:nvPr/>
        </p:nvCxnSpPr>
        <p:spPr>
          <a:xfrm flipV="1">
            <a:off x="8126094" y="2051685"/>
            <a:ext cx="758825" cy="6369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697594" y="4251325"/>
            <a:ext cx="2985771" cy="6026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SG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系列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697594" y="4482465"/>
            <a:ext cx="986790" cy="30607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ssm</a:t>
            </a:r>
          </a:p>
        </p:txBody>
      </p:sp>
      <p:sp>
        <p:nvSpPr>
          <p:cNvPr id="48" name="矩形 47"/>
          <p:cNvSpPr/>
          <p:nvPr/>
        </p:nvSpPr>
        <p:spPr>
          <a:xfrm>
            <a:off x="2997512" y="1758632"/>
            <a:ext cx="1236662" cy="2860358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cloud-ops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29088" y="1758632"/>
            <a:ext cx="760728" cy="2860358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IAAS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网关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139" y="1768157"/>
            <a:ext cx="760728" cy="2860358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算法仓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301750" y="901700"/>
            <a:ext cx="76200" cy="56388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6452550" y="894715"/>
            <a:ext cx="76200" cy="563880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标题 2"/>
          <p:cNvSpPr txBox="1">
            <a:spLocks/>
          </p:cNvSpPr>
          <p:nvPr/>
        </p:nvSpPr>
        <p:spPr>
          <a:xfrm>
            <a:off x="2565074" y="5463528"/>
            <a:ext cx="1742762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IAAS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4" name="标题 2"/>
          <p:cNvSpPr txBox="1">
            <a:spLocks/>
          </p:cNvSpPr>
          <p:nvPr/>
        </p:nvSpPr>
        <p:spPr>
          <a:xfrm>
            <a:off x="0" y="5466056"/>
            <a:ext cx="1742762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PAAS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5" name="标题 2"/>
          <p:cNvSpPr txBox="1">
            <a:spLocks/>
          </p:cNvSpPr>
          <p:nvPr/>
        </p:nvSpPr>
        <p:spPr>
          <a:xfrm>
            <a:off x="8405968" y="5397481"/>
            <a:ext cx="1742762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算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力设备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56" name="直接箭头连接符 55"/>
          <p:cNvCxnSpPr>
            <a:endCxn id="49" idx="1"/>
          </p:cNvCxnSpPr>
          <p:nvPr/>
        </p:nvCxnSpPr>
        <p:spPr>
          <a:xfrm flipV="1">
            <a:off x="1155062" y="3188811"/>
            <a:ext cx="474026" cy="9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2419660" y="3175475"/>
            <a:ext cx="474026" cy="9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4256876" y="2263140"/>
            <a:ext cx="584994" cy="910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6" idx="1"/>
          </p:cNvCxnSpPr>
          <p:nvPr/>
        </p:nvCxnSpPr>
        <p:spPr>
          <a:xfrm>
            <a:off x="4266720" y="3198337"/>
            <a:ext cx="593885" cy="867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标题 2"/>
          <p:cNvSpPr txBox="1">
            <a:spLocks/>
          </p:cNvSpPr>
          <p:nvPr/>
        </p:nvSpPr>
        <p:spPr>
          <a:xfrm>
            <a:off x="4681531" y="1343965"/>
            <a:ext cx="1742762" cy="436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0" kern="1200" dirty="0">
                <a:solidFill>
                  <a:srgbClr val="0232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两种设备管理方式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17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1119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Calibri"/>
                <a:ea typeface="微软雅黑" panose="020B0503020204020204" pitchFamily="34" charset="-122"/>
                <a:sym typeface="+mn-ea"/>
              </a:rPr>
              <a:t>P</a:t>
            </a: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rometheus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指标根据厂商分类（不同厂商不同插件）</a:t>
            </a:r>
          </a:p>
        </p:txBody>
      </p:sp>
      <p:sp>
        <p:nvSpPr>
          <p:cNvPr id="10" name="矩形 9"/>
          <p:cNvSpPr/>
          <p:nvPr/>
        </p:nvSpPr>
        <p:spPr>
          <a:xfrm>
            <a:off x="3408680" y="2229101"/>
            <a:ext cx="7905864" cy="507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PromMetricBaseInfo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（共有字段）</a:t>
            </a:r>
          </a:p>
        </p:txBody>
      </p:sp>
      <p:sp>
        <p:nvSpPr>
          <p:cNvPr id="31" name="上箭头 30"/>
          <p:cNvSpPr/>
          <p:nvPr>
            <p:custDataLst>
              <p:tags r:id="rId1"/>
            </p:custDataLst>
          </p:nvPr>
        </p:nvSpPr>
        <p:spPr>
          <a:xfrm>
            <a:off x="4475957" y="1699607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3413761" y="1168844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PromMetricNvidiaInfo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英伟达私有字段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>
            <p:custDataLst>
              <p:tags r:id="rId3"/>
            </p:custDataLst>
          </p:nvPr>
        </p:nvSpPr>
        <p:spPr>
          <a:xfrm>
            <a:off x="6070601" y="1173763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PromMetricDcuInfo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海光私有字段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>
            <p:custDataLst>
              <p:tags r:id="rId4"/>
            </p:custDataLst>
          </p:nvPr>
        </p:nvSpPr>
        <p:spPr>
          <a:xfrm>
            <a:off x="8843645" y="1169296"/>
            <a:ext cx="2470899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PromMetricSophgoInfo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算能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TPU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私有字段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上箭头 47"/>
          <p:cNvSpPr/>
          <p:nvPr>
            <p:custDataLst>
              <p:tags r:id="rId5"/>
            </p:custDataLst>
          </p:nvPr>
        </p:nvSpPr>
        <p:spPr>
          <a:xfrm>
            <a:off x="7249795" y="1694554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上箭头 48"/>
          <p:cNvSpPr/>
          <p:nvPr>
            <p:custDataLst>
              <p:tags r:id="rId6"/>
            </p:custDataLst>
          </p:nvPr>
        </p:nvSpPr>
        <p:spPr>
          <a:xfrm>
            <a:off x="10119360" y="1728451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99191" y="17796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53" name="矩形 52"/>
          <p:cNvSpPr/>
          <p:nvPr/>
        </p:nvSpPr>
        <p:spPr>
          <a:xfrm>
            <a:off x="7495798" y="17746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54" name="矩形 53"/>
          <p:cNvSpPr/>
          <p:nvPr/>
        </p:nvSpPr>
        <p:spPr>
          <a:xfrm>
            <a:off x="10369203" y="180274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680" y="3140995"/>
            <a:ext cx="5479282" cy="34281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6205" y="3140995"/>
            <a:ext cx="2694982" cy="3411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962" y="3379788"/>
            <a:ext cx="2925069" cy="31893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201" y="925131"/>
            <a:ext cx="1909864" cy="2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1103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：通用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处理接口</a:t>
            </a:r>
          </a:p>
        </p:txBody>
      </p:sp>
      <p:sp>
        <p:nvSpPr>
          <p:cNvPr id="10" name="矩形 9"/>
          <p:cNvSpPr/>
          <p:nvPr/>
        </p:nvSpPr>
        <p:spPr>
          <a:xfrm>
            <a:off x="6024881" y="2119797"/>
            <a:ext cx="5059680" cy="5071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处理通用接口）</a:t>
            </a:r>
          </a:p>
        </p:txBody>
      </p:sp>
      <p:sp>
        <p:nvSpPr>
          <p:cNvPr id="31" name="上箭头 30"/>
          <p:cNvSpPr/>
          <p:nvPr>
            <p:custDataLst>
              <p:tags r:id="rId1"/>
            </p:custDataLst>
          </p:nvPr>
        </p:nvSpPr>
        <p:spPr>
          <a:xfrm>
            <a:off x="7092157" y="1590303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6029961" y="1059540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NvidiaGpuService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英伟达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>
            <p:custDataLst>
              <p:tags r:id="rId3"/>
            </p:custDataLst>
          </p:nvPr>
        </p:nvSpPr>
        <p:spPr>
          <a:xfrm>
            <a:off x="8686801" y="1064459"/>
            <a:ext cx="2322512" cy="473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DcuGpuService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&lt;T&gt;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海光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上箭头 47"/>
          <p:cNvSpPr/>
          <p:nvPr>
            <p:custDataLst>
              <p:tags r:id="rId4"/>
            </p:custDataLst>
          </p:nvPr>
        </p:nvSpPr>
        <p:spPr>
          <a:xfrm>
            <a:off x="9865995" y="1585250"/>
            <a:ext cx="198120" cy="471805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415391" y="16703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53" name="矩形 52"/>
          <p:cNvSpPr/>
          <p:nvPr/>
        </p:nvSpPr>
        <p:spPr>
          <a:xfrm>
            <a:off x="10111998" y="16653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继承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833360" y="3098800"/>
            <a:ext cx="3689369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GpuService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：主要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封装指标适配和告警功能，具体实现根据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厂商类型转到各自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Impl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节点上或某一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 GPU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厂商类型从缓存中查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27" y="1136520"/>
            <a:ext cx="3347158" cy="53951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2592" y="2968868"/>
            <a:ext cx="3124578" cy="35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6555" y="277495"/>
            <a:ext cx="7835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GpuService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：通用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处理接口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478155" y="1364826"/>
          <a:ext cx="11134726" cy="526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3281">
                  <a:extLst>
                    <a:ext uri="{9D8B030D-6E8A-4147-A177-3AD203B41FA5}">
                      <a16:colId xmlns:a16="http://schemas.microsoft.com/office/drawing/2014/main" val="414842"/>
                    </a:ext>
                  </a:extLst>
                </a:gridCol>
                <a:gridCol w="4081445">
                  <a:extLst>
                    <a:ext uri="{9D8B030D-6E8A-4147-A177-3AD203B41FA5}">
                      <a16:colId xmlns:a16="http://schemas.microsoft.com/office/drawing/2014/main" val="142418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80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gpuInfos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);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列表（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writeCache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更新缓存，否则走正常流程）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94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Result&lt;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查询单个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2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&lt;T&gt;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将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指标转换为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，其中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继承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PromMetricBaseInfo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，根据各厂商插件不同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5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simpleGpuInfo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uuid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根据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唯一标识查询单个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简略信息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4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根据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namespace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和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pod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查绑定的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列表（基本信息）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92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&lt;T&gt;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将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接收结果转化为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6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Map&lt;String, String&gt;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gpuIndicators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uuid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级指标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59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GpuIndicator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gpuIndicator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alias,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单个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指标查询所有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025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String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labelPromeSql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gpuReq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String indicator)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拼接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promSQL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72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K8sInfo supplyK8sInfo(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&lt;T&gt;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promNewResultInfo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补充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k8s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关联信息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8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List&lt;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PrometheusRule.Spec.Rule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alarmConfigReqToRule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AlarmConfigReq.AlarmThreshold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alarmThreshold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告警参数配置请求转为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Rule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7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GpuBaseInfo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getGpuBaseInfo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()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</a:t>
                      </a:r>
                      <a:r>
                        <a:rPr lang="en-US" altLang="zh-CN" sz="14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GpuService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基本信息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01840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78155" y="882715"/>
            <a:ext cx="2996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GpuService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中定义的方法</a:t>
            </a:r>
          </a:p>
        </p:txBody>
      </p:sp>
    </p:spTree>
    <p:extLst>
      <p:ext uri="{BB962C8B-B14F-4D97-AF65-F5344CB8AC3E}">
        <p14:creationId xmlns:p14="http://schemas.microsoft.com/office/powerpoint/2010/main" val="19391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算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算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15904</TotalTime>
  <Words>798</Words>
  <Application>Microsoft Office PowerPoint</Application>
  <PresentationFormat>宽屏</PresentationFormat>
  <Paragraphs>167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PingFang SC</vt:lpstr>
      <vt:lpstr>PingFang SC Light</vt:lpstr>
      <vt:lpstr>PingFang SC Medium</vt:lpstr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Calibri</vt:lpstr>
      <vt:lpstr>Times New Roman</vt:lpstr>
      <vt:lpstr>Office 主题​​</vt:lpstr>
      <vt:lpstr>WPS</vt:lpstr>
      <vt:lpstr>算能</vt:lpstr>
      <vt:lpstr>2_算能</vt:lpstr>
      <vt:lpstr>SOPHON.NET平台总体介绍</vt:lpstr>
      <vt:lpstr>PowerPoint 演示文稿</vt:lpstr>
      <vt:lpstr>PowerPoint 演示文稿</vt:lpstr>
      <vt:lpstr>PowerPoint 演示文稿</vt:lpstr>
      <vt:lpstr>PowerPoint 演示文稿</vt:lpstr>
      <vt:lpstr>IAAS层架构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dragon</dc:creator>
  <cp:lastModifiedBy>dragon</cp:lastModifiedBy>
  <cp:revision>81</cp:revision>
  <dcterms:created xsi:type="dcterms:W3CDTF">2024-05-17T09:31:16Z</dcterms:created>
  <dcterms:modified xsi:type="dcterms:W3CDTF">2024-06-27T09:49:13Z</dcterms:modified>
</cp:coreProperties>
</file>